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2" r:id="rId4"/>
    <p:sldId id="264" r:id="rId5"/>
    <p:sldId id="276" r:id="rId6"/>
    <p:sldId id="277" r:id="rId7"/>
    <p:sldId id="278" r:id="rId8"/>
    <p:sldId id="279" r:id="rId9"/>
    <p:sldId id="282" r:id="rId10"/>
    <p:sldId id="283" r:id="rId11"/>
    <p:sldId id="284" r:id="rId12"/>
    <p:sldId id="287" r:id="rId13"/>
    <p:sldId id="285" r:id="rId14"/>
    <p:sldId id="286" r:id="rId15"/>
    <p:sldId id="281" r:id="rId16"/>
    <p:sldId id="280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pPr/>
              <a:t>3/24/2020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pPr/>
              <a:t>3/24/2020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simple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Mr</a:t>
            </a:r>
            <a:r>
              <a:rPr lang="en-US" dirty="0" smtClean="0"/>
              <a:t> Rodrigo Cortés.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The verb BE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0"/>
            <a:ext cx="10969943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Remember the forms of verb BE for the simple present tense:</a:t>
            </a: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I						</a:t>
            </a:r>
            <a:r>
              <a:rPr lang="en-US" altLang="es-CL" sz="4400" b="1" smtClean="0">
                <a:solidFill>
                  <a:srgbClr val="000099"/>
                </a:solidFill>
                <a:latin typeface="Comic Sans MS" pitchFamily="66" charset="0"/>
              </a:rPr>
              <a:t>AM</a:t>
            </a: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He, She, It			</a:t>
            </a:r>
            <a:r>
              <a:rPr lang="en-US" altLang="es-CL" sz="4400" b="1" smtClean="0">
                <a:solidFill>
                  <a:srgbClr val="000099"/>
                </a:solidFill>
                <a:latin typeface="Comic Sans MS" pitchFamily="66" charset="0"/>
              </a:rPr>
              <a:t>IS</a:t>
            </a: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They, We, You		</a:t>
            </a:r>
            <a:r>
              <a:rPr lang="en-US" altLang="es-CL" sz="4400" b="1" smtClean="0">
                <a:solidFill>
                  <a:srgbClr val="000099"/>
                </a:solidFill>
                <a:latin typeface="Comic Sans MS" pitchFamily="66" charset="0"/>
              </a:rPr>
              <a:t>ARE</a:t>
            </a:r>
            <a:endParaRPr lang="en-US" altLang="es-CL" sz="440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z="4000" smtClean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06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381001"/>
            <a:ext cx="10969943" cy="57451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altLang="es-CL" sz="3600" b="1" dirty="0" smtClean="0">
                <a:solidFill>
                  <a:srgbClr val="800000"/>
                </a:solidFill>
                <a:latin typeface="Comic Sans MS" pitchFamily="66" charset="0"/>
              </a:rPr>
              <a:t>VERB BE</a:t>
            </a:r>
            <a:r>
              <a:rPr lang="en-US" altLang="es-CL" sz="3600" b="1" dirty="0" smtClean="0">
                <a:latin typeface="Comic Sans MS" pitchFamily="66" charset="0"/>
              </a:rPr>
              <a:t> (Negative)</a:t>
            </a:r>
          </a:p>
          <a:p>
            <a:pPr marL="0" indent="0" algn="ctr">
              <a:buFontTx/>
              <a:buNone/>
            </a:pPr>
            <a:endParaRPr lang="en-US" altLang="es-CL" sz="3600" b="1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For this verb ONLY,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never use doesn’t or don’t</a:t>
            </a:r>
            <a:r>
              <a:rPr lang="en-US" altLang="es-CL" sz="3600" b="1" dirty="0" smtClean="0">
                <a:latin typeface="Comic Sans MS" pitchFamily="66" charset="0"/>
              </a:rPr>
              <a:t>.  Simple ADD the word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NOT</a:t>
            </a:r>
            <a:r>
              <a:rPr lang="en-US" altLang="es-CL" sz="3600" b="1" dirty="0" smtClean="0">
                <a:latin typeface="Comic Sans MS" pitchFamily="66" charset="0"/>
              </a:rPr>
              <a:t> after the verb.</a:t>
            </a:r>
          </a:p>
          <a:p>
            <a:pPr marL="0" indent="0">
              <a:buFontTx/>
              <a:buNone/>
            </a:pPr>
            <a:endParaRPr lang="en-US" altLang="es-CL" sz="3600" b="1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I am tired.		I am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NOT</a:t>
            </a:r>
            <a:r>
              <a:rPr lang="en-US" altLang="es-CL" sz="3600" b="1" dirty="0" smtClean="0">
                <a:latin typeface="Comic Sans MS" pitchFamily="66" charset="0"/>
              </a:rPr>
              <a:t> tired.</a:t>
            </a:r>
          </a:p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She is rich.		She is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NOT</a:t>
            </a:r>
            <a:r>
              <a:rPr lang="en-US" altLang="es-CL" sz="3600" b="1" dirty="0" smtClean="0">
                <a:latin typeface="Comic Sans MS" pitchFamily="66" charset="0"/>
              </a:rPr>
              <a:t> rich.</a:t>
            </a:r>
          </a:p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They are here.	They are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NOT</a:t>
            </a:r>
            <a:r>
              <a:rPr lang="en-US" altLang="es-CL" sz="3600" b="1" dirty="0" smtClean="0">
                <a:latin typeface="Comic Sans MS" pitchFamily="66" charset="0"/>
              </a:rPr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38335295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Simple Present (Negative)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0"/>
            <a:ext cx="10969943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For all verbs (EXCEPT </a:t>
            </a:r>
            <a:r>
              <a:rPr lang="en-US" altLang="es-CL" b="1" smtClean="0">
                <a:solidFill>
                  <a:srgbClr val="000099"/>
                </a:solidFill>
                <a:latin typeface="Comic Sans MS" pitchFamily="66" charset="0"/>
              </a:rPr>
              <a:t>be</a:t>
            </a: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), use:</a:t>
            </a: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z="440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z="400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117309" y="2667000"/>
            <a:ext cx="355507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doesn't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117309" y="3886200"/>
            <a:ext cx="355507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don't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8024310" y="2971800"/>
            <a:ext cx="3047206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simple form</a:t>
            </a:r>
          </a:p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of VERB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5688118" y="3048000"/>
            <a:ext cx="162517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+</a:t>
            </a: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4367662" y="5562600"/>
            <a:ext cx="741486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Comic Sans MS"/>
              </a:rPr>
              <a:t>Examples . . .</a:t>
            </a:r>
          </a:p>
        </p:txBody>
      </p:sp>
    </p:spTree>
    <p:extLst>
      <p:ext uri="{BB962C8B-B14F-4D97-AF65-F5344CB8AC3E}">
        <p14:creationId xmlns:p14="http://schemas.microsoft.com/office/powerpoint/2010/main" val="21702118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animBg="1"/>
      <p:bldP spid="45061" grpId="0" animBg="1"/>
      <p:bldP spid="45062" grpId="0" animBg="1"/>
      <p:bldP spid="45063" grpId="0" animBg="1"/>
      <p:bldP spid="450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381001"/>
            <a:ext cx="10969943" cy="57451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1) Sara works on Sunday.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Sara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doesn’t work</a:t>
            </a:r>
            <a:r>
              <a:rPr lang="en-US" altLang="es-CL" sz="3600" b="1" dirty="0" smtClean="0">
                <a:latin typeface="Comic Sans MS" pitchFamily="66" charset="0"/>
              </a:rPr>
              <a:t> on Sunday.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/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2) They have a big house.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They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don’t have</a:t>
            </a:r>
            <a:r>
              <a:rPr lang="en-US" altLang="es-CL" sz="3600" b="1" dirty="0" smtClean="0">
                <a:latin typeface="Comic Sans MS" pitchFamily="66" charset="0"/>
              </a:rPr>
              <a:t> a big house.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/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3) Sam takes classes at night.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Sam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doesn’t take</a:t>
            </a:r>
            <a:r>
              <a:rPr lang="en-US" altLang="es-CL" sz="3600" b="1" dirty="0" smtClean="0">
                <a:latin typeface="Comic Sans MS" pitchFamily="66" charset="0"/>
              </a:rPr>
              <a:t> classes at night.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/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4) I have a lot of free time.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I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don’t have</a:t>
            </a:r>
            <a:r>
              <a:rPr lang="en-US" altLang="es-CL" sz="3600" b="1" dirty="0" smtClean="0">
                <a:latin typeface="Comic Sans MS" pitchFamily="66" charset="0"/>
              </a:rPr>
              <a:t> a lot of free time.</a:t>
            </a:r>
          </a:p>
        </p:txBody>
      </p:sp>
    </p:spTree>
    <p:extLst>
      <p:ext uri="{BB962C8B-B14F-4D97-AF65-F5344CB8AC3E}">
        <p14:creationId xmlns:p14="http://schemas.microsoft.com/office/powerpoint/2010/main" val="9747561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5212" y="381000"/>
            <a:ext cx="6172200" cy="5943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r>
              <a:rPr lang="en-US" sz="2800" dirty="0" smtClean="0"/>
              <a:t>I (to like) ________ lemonade very much.</a:t>
            </a:r>
          </a:p>
          <a:p>
            <a:r>
              <a:rPr lang="en-US" sz="2800" dirty="0" smtClean="0"/>
              <a:t>The girls always (to listen)__________  to pop music.</a:t>
            </a:r>
          </a:p>
          <a:p>
            <a:r>
              <a:rPr lang="en-US" sz="2800" dirty="0" smtClean="0"/>
              <a:t>Janet never (to wear) ___________ jeans.</a:t>
            </a:r>
          </a:p>
          <a:p>
            <a:r>
              <a:rPr lang="en-US" sz="2800" dirty="0" err="1" smtClean="0"/>
              <a:t>Mr</a:t>
            </a:r>
            <a:r>
              <a:rPr lang="en-US" sz="2800" dirty="0" smtClean="0"/>
              <a:t> Smith (to teach)___________  Spanish and French.</a:t>
            </a:r>
          </a:p>
          <a:p>
            <a:r>
              <a:rPr lang="en-US" sz="2800" dirty="0" smtClean="0"/>
              <a:t>You (to do) ______________ your homework after school.</a:t>
            </a:r>
            <a:endParaRPr lang="es-E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32612" y="685800"/>
            <a:ext cx="4724400" cy="3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Activities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9012" y="1752600"/>
            <a:ext cx="10896600" cy="5486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Negative Sentences</a:t>
            </a:r>
          </a:p>
          <a:p>
            <a:r>
              <a:rPr lang="en-US" sz="2800" dirty="0" smtClean="0"/>
              <a:t>Make negative sentences.</a:t>
            </a:r>
          </a:p>
          <a:p>
            <a:pPr lvl="2"/>
            <a:r>
              <a:rPr lang="en-US" sz="2800" dirty="0" smtClean="0"/>
              <a:t>	My father makes breakfast. → </a:t>
            </a:r>
          </a:p>
          <a:p>
            <a:pPr lvl="2"/>
            <a:r>
              <a:rPr lang="en-US" sz="2800" dirty="0" smtClean="0"/>
              <a:t>They are eleven. → </a:t>
            </a:r>
          </a:p>
          <a:p>
            <a:pPr lvl="2"/>
            <a:r>
              <a:rPr lang="en-US" sz="2800" dirty="0" smtClean="0"/>
              <a:t>She writes a letter. → </a:t>
            </a:r>
          </a:p>
          <a:p>
            <a:pPr lvl="2"/>
            <a:r>
              <a:rPr lang="en-US" sz="2800" dirty="0" smtClean="0"/>
              <a:t>I speak Italian. → </a:t>
            </a:r>
          </a:p>
          <a:p>
            <a:pPr lvl="2"/>
            <a:r>
              <a:rPr lang="en-US" sz="2800" dirty="0" smtClean="0"/>
              <a:t>Danny phones his father on Sundays. →</a:t>
            </a:r>
            <a:r>
              <a:rPr lang="en-US" sz="2400" dirty="0" smtClean="0"/>
              <a:t>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89812" y="228600"/>
            <a:ext cx="44196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Activities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Positive: </a:t>
            </a:r>
            <a:r>
              <a:rPr lang="en-US" dirty="0" smtClean="0">
                <a:solidFill>
                  <a:srgbClr val="FF0000"/>
                </a:solidFill>
              </a:rPr>
              <a:t>Subject + verb (present form) </a:t>
            </a:r>
          </a:p>
          <a:p>
            <a:pPr>
              <a:buNone/>
            </a:pPr>
            <a:r>
              <a:rPr lang="en-US" dirty="0" smtClean="0"/>
              <a:t>	like apple. </a:t>
            </a:r>
          </a:p>
          <a:p>
            <a:pPr>
              <a:buNone/>
            </a:pPr>
            <a:r>
              <a:rPr lang="en-US" dirty="0" smtClean="0"/>
              <a:t>	She teaches mathematics. </a:t>
            </a:r>
          </a:p>
          <a:p>
            <a:r>
              <a:rPr lang="en-US" dirty="0" smtClean="0"/>
              <a:t>Negative: </a:t>
            </a:r>
            <a:r>
              <a:rPr lang="en-US" dirty="0" smtClean="0">
                <a:solidFill>
                  <a:srgbClr val="FF0000"/>
                </a:solidFill>
              </a:rPr>
              <a:t>Subject + do /does + not + verb </a:t>
            </a:r>
          </a:p>
          <a:p>
            <a:pPr>
              <a:buNone/>
            </a:pPr>
            <a:r>
              <a:rPr lang="en-US" dirty="0" smtClean="0"/>
              <a:t>	I don't like apple. </a:t>
            </a:r>
          </a:p>
          <a:p>
            <a:pPr>
              <a:buNone/>
            </a:pPr>
            <a:r>
              <a:rPr lang="en-US" dirty="0" smtClean="0"/>
              <a:t>	She doesn't teach mathematics. </a:t>
            </a:r>
          </a:p>
          <a:p>
            <a:r>
              <a:rPr lang="en-US" dirty="0" smtClean="0"/>
              <a:t>Question: </a:t>
            </a:r>
            <a:r>
              <a:rPr lang="en-US" dirty="0" smtClean="0">
                <a:solidFill>
                  <a:srgbClr val="FF0000"/>
                </a:solidFill>
              </a:rPr>
              <a:t>Do / Does+ subject + verb? </a:t>
            </a:r>
          </a:p>
          <a:p>
            <a:pPr>
              <a:buNone/>
            </a:pPr>
            <a:r>
              <a:rPr lang="en-US" dirty="0" smtClean="0"/>
              <a:t>	Do I like apple? </a:t>
            </a:r>
          </a:p>
          <a:p>
            <a:pPr>
              <a:buNone/>
            </a:pPr>
            <a:r>
              <a:rPr lang="en-US" dirty="0" smtClean="0"/>
              <a:t>	Does she teach mathematics?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1293812" y="2209800"/>
            <a:ext cx="9525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We use present simple to talk about </a:t>
            </a:r>
            <a:r>
              <a:rPr lang="en-US" sz="3600" dirty="0" smtClean="0">
                <a:solidFill>
                  <a:srgbClr val="FF0000"/>
                </a:solidFill>
              </a:rPr>
              <a:t>habits/routines, facts/general truths, permanent situations, and states of being.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612" y="685800"/>
            <a:ext cx="3962400" cy="3429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habits/</a:t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8000" dirty="0" smtClean="0">
                <a:solidFill>
                  <a:srgbClr val="FF0000"/>
                </a:solidFill>
              </a:rPr>
              <a:t>routines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Habits refer to things we regularly do in everyday life. </a:t>
            </a:r>
          </a:p>
          <a:p>
            <a:r>
              <a:rPr lang="en-US" sz="2800" dirty="0" smtClean="0"/>
              <a:t>Routines are activities we repeatedly or frequently do. </a:t>
            </a:r>
          </a:p>
          <a:p>
            <a:r>
              <a:rPr lang="en-US" sz="2800" dirty="0" smtClean="0"/>
              <a:t>We usually use it with adverbs of frequency (e.g. always, usually, sometimes, rarely...), too. </a:t>
            </a:r>
          </a:p>
          <a:p>
            <a:pPr>
              <a:buNone/>
            </a:pPr>
            <a:r>
              <a:rPr lang="en-US" sz="2800" dirty="0" smtClean="0"/>
              <a:t>• He goes to school every day. (Habit) </a:t>
            </a:r>
          </a:p>
          <a:p>
            <a:pPr>
              <a:buNone/>
            </a:pPr>
            <a:r>
              <a:rPr lang="en-US" sz="2800" dirty="0" smtClean="0"/>
              <a:t>• They clean their car two times a week. (Routine)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612" y="1524000"/>
            <a:ext cx="3962400" cy="3429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facts/</a:t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8000" dirty="0" smtClean="0">
                <a:solidFill>
                  <a:srgbClr val="FF0000"/>
                </a:solidFill>
              </a:rPr>
              <a:t>general truths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295400"/>
            <a:ext cx="61722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Facts are things which are always true. </a:t>
            </a:r>
          </a:p>
          <a:p>
            <a:r>
              <a:rPr lang="en-US" sz="2800" dirty="0" smtClean="0"/>
              <a:t>Similarly, things which may also be true but in general are called general truths. </a:t>
            </a:r>
          </a:p>
          <a:p>
            <a:pPr>
              <a:buNone/>
            </a:pPr>
            <a:r>
              <a:rPr lang="en-US" sz="2800" dirty="0" smtClean="0"/>
              <a:t>• The water boils at 100 degree Celsius. (Fact) </a:t>
            </a:r>
          </a:p>
          <a:p>
            <a:pPr>
              <a:buNone/>
            </a:pPr>
            <a:r>
              <a:rPr lang="en-US" sz="2800" dirty="0" smtClean="0"/>
              <a:t>• Rain gives water to life. (General truth)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2" y="2362200"/>
            <a:ext cx="5410200" cy="2286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Permanent situations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447800"/>
            <a:ext cx="5562599" cy="3352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situations may happen permanently or take place for a long period of time; </a:t>
            </a:r>
          </a:p>
          <a:p>
            <a:pPr>
              <a:buNone/>
            </a:pPr>
            <a:r>
              <a:rPr lang="en-US" sz="2800" dirty="0" smtClean="0"/>
              <a:t>• They live in Santiago</a:t>
            </a:r>
          </a:p>
          <a:p>
            <a:pPr>
              <a:buNone/>
            </a:pPr>
            <a:r>
              <a:rPr lang="en-US" sz="2800" dirty="0" smtClean="0"/>
              <a:t>• He works for a local bookstore.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612" y="685800"/>
            <a:ext cx="3962400" cy="3429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States of being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States of being are conditions or ways which things exist. </a:t>
            </a:r>
          </a:p>
          <a:p>
            <a:r>
              <a:rPr lang="en-US" sz="2800" dirty="0" smtClean="0"/>
              <a:t>To express states, we use present simple with state verbs; these verbs show condition, feeling, emotion, thoughts, measurement, possession, etc. </a:t>
            </a:r>
          </a:p>
          <a:p>
            <a:pPr>
              <a:buNone/>
            </a:pPr>
            <a:r>
              <a:rPr lang="en-US" sz="2800" dirty="0" smtClean="0"/>
              <a:t>• My friend owns an art gallery in Temuco` s Mall. </a:t>
            </a:r>
          </a:p>
          <a:p>
            <a:pPr>
              <a:buNone/>
            </a:pPr>
            <a:r>
              <a:rPr lang="en-US" sz="2800" dirty="0" smtClean="0"/>
              <a:t>• That bicycle belongs to Ricardo.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Simple Present: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0"/>
            <a:ext cx="10969943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The most important thing to remember about this tense is . . 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b="1" smtClean="0">
                <a:solidFill>
                  <a:srgbClr val="000099"/>
                </a:solidFill>
                <a:latin typeface="Comic Sans MS" pitchFamily="66" charset="0"/>
              </a:rPr>
              <a:t>3</a:t>
            </a:r>
            <a:r>
              <a:rPr lang="en-US" altLang="es-CL" b="1" baseline="30000" smtClean="0">
                <a:solidFill>
                  <a:srgbClr val="000099"/>
                </a:solidFill>
                <a:latin typeface="Comic Sans MS" pitchFamily="66" charset="0"/>
              </a:rPr>
              <a:t>rd</a:t>
            </a:r>
            <a:r>
              <a:rPr lang="en-US" altLang="es-CL" b="1" smtClean="0">
                <a:solidFill>
                  <a:srgbClr val="000099"/>
                </a:solidFill>
                <a:latin typeface="Comic Sans MS" pitchFamily="66" charset="0"/>
              </a:rPr>
              <a:t> person singular (he, she, it)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We say</a:t>
            </a:r>
            <a:r>
              <a:rPr lang="en-US" altLang="es-CL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sz="4000" b="1" smtClean="0">
                <a:solidFill>
                  <a:srgbClr val="000000"/>
                </a:solidFill>
                <a:latin typeface="Comic Sans MS" pitchFamily="66" charset="0"/>
              </a:rPr>
              <a:t>I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sz="4000" b="1" smtClean="0">
                <a:solidFill>
                  <a:srgbClr val="000000"/>
                </a:solidFill>
                <a:latin typeface="Comic Sans MS" pitchFamily="66" charset="0"/>
              </a:rPr>
              <a:t>You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sz="4000" b="1" smtClean="0">
                <a:solidFill>
                  <a:srgbClr val="000000"/>
                </a:solidFill>
                <a:latin typeface="Comic Sans MS" pitchFamily="66" charset="0"/>
              </a:rPr>
              <a:t>We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sz="4000" b="1" smtClean="0">
                <a:solidFill>
                  <a:srgbClr val="000000"/>
                </a:solidFill>
                <a:latin typeface="Comic Sans MS" pitchFamily="66" charset="0"/>
              </a:rPr>
              <a:t>They</a:t>
            </a:r>
            <a:endParaRPr lang="en-US" altLang="es-CL" sz="400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s-CL" sz="3600" smtClean="0">
              <a:latin typeface="Comic Sans MS" pitchFamily="66" charset="0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4672383" y="4114800"/>
            <a:ext cx="528182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9835475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Simple Present: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0"/>
            <a:ext cx="10969943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But for 3</a:t>
            </a:r>
            <a:r>
              <a:rPr lang="en-US" altLang="es-CL" b="1" baseline="30000" smtClean="0">
                <a:solidFill>
                  <a:srgbClr val="000000"/>
                </a:solidFill>
                <a:latin typeface="Comic Sans MS" pitchFamily="66" charset="0"/>
              </a:rPr>
              <a:t>rd</a:t>
            </a: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 person singular, we say . . .</a:t>
            </a: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He</a:t>
            </a: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She</a:t>
            </a: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It </a:t>
            </a:r>
            <a:endParaRPr lang="en-US" altLang="es-CL" sz="440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z="4000" smtClean="0">
              <a:latin typeface="Comic Sans MS" pitchFamily="66" charset="0"/>
            </a:endParaRP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3453501" y="3962400"/>
            <a:ext cx="528182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work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8938472" y="3962400"/>
            <a:ext cx="101573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235665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nimBg="1"/>
      <p:bldP spid="43013" grpId="0" animBg="1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Personalizado</PresentationFormat>
  <Paragraphs>91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Euphemia</vt:lpstr>
      <vt:lpstr>Serenity 16x9</vt:lpstr>
      <vt:lpstr>Present simple</vt:lpstr>
      <vt:lpstr>FORM</vt:lpstr>
      <vt:lpstr>USAGE</vt:lpstr>
      <vt:lpstr>habits/ routines</vt:lpstr>
      <vt:lpstr>facts/ general truths</vt:lpstr>
      <vt:lpstr>Permanent situations</vt:lpstr>
      <vt:lpstr>States of being</vt:lpstr>
      <vt:lpstr>Simple Present:</vt:lpstr>
      <vt:lpstr>Simple Present:</vt:lpstr>
      <vt:lpstr>The verb BE</vt:lpstr>
      <vt:lpstr>Presentación de PowerPoint</vt:lpstr>
      <vt:lpstr>Simple Present (Negative)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2020-03-25T02:52:13Z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