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74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58" d="100"/>
          <a:sy n="58" d="100"/>
        </p:scale>
        <p:origin x="72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DA2E6-A99E-4FA9-B242-D154C38063FB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FBEC5-644C-44E9-B2D9-FCF1EB6A556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203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508C-F32F-4DA5-BFD8-46AFF5FD5148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D89B-AD5B-4E31-AAD4-48EC15ECC2DD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508C-F32F-4DA5-BFD8-46AFF5FD5148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D89B-AD5B-4E31-AAD4-48EC15ECC2D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508C-F32F-4DA5-BFD8-46AFF5FD5148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D89B-AD5B-4E31-AAD4-48EC15ECC2D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508C-F32F-4DA5-BFD8-46AFF5FD5148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D89B-AD5B-4E31-AAD4-48EC15ECC2D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508C-F32F-4DA5-BFD8-46AFF5FD5148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D89B-AD5B-4E31-AAD4-48EC15ECC2DD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508C-F32F-4DA5-BFD8-46AFF5FD5148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D89B-AD5B-4E31-AAD4-48EC15ECC2D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508C-F32F-4DA5-BFD8-46AFF5FD5148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D89B-AD5B-4E31-AAD4-48EC15ECC2D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508C-F32F-4DA5-BFD8-46AFF5FD5148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D89B-AD5B-4E31-AAD4-48EC15ECC2D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508C-F32F-4DA5-BFD8-46AFF5FD5148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D89B-AD5B-4E31-AAD4-48EC15ECC2D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508C-F32F-4DA5-BFD8-46AFF5FD5148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D89B-AD5B-4E31-AAD4-48EC15ECC2D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508C-F32F-4DA5-BFD8-46AFF5FD5148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D89B-AD5B-4E31-AAD4-48EC15ECC2D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382508C-F32F-4DA5-BFD8-46AFF5FD5148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A83D89B-AD5B-4E31-AAD4-48EC15ECC2DD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67529" y="1945374"/>
            <a:ext cx="8856984" cy="792088"/>
          </a:xfrm>
        </p:spPr>
        <p:txBody>
          <a:bodyPr/>
          <a:lstStyle/>
          <a:p>
            <a:pPr algn="ctr"/>
            <a:r>
              <a:rPr lang="es-CL" sz="4000" dirty="0" smtClean="0"/>
              <a:t>EL HOMOSAPIENS: </a:t>
            </a:r>
            <a:br>
              <a:rPr lang="es-CL" sz="4000" dirty="0" smtClean="0"/>
            </a:br>
            <a:r>
              <a:rPr lang="es-CL" sz="4000" dirty="0" smtClean="0"/>
              <a:t>“DE ÁFRICA A AMÉRICA” </a:t>
            </a:r>
            <a:endParaRPr lang="es-CL" sz="4000" dirty="0"/>
          </a:p>
        </p:txBody>
      </p:sp>
      <p:pic>
        <p:nvPicPr>
          <p:cNvPr id="5" name="Picture 3" descr="F:\Dibujo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2" y="88664"/>
            <a:ext cx="1306123" cy="1288642"/>
          </a:xfrm>
          <a:prstGeom prst="rect">
            <a:avLst/>
          </a:prstGeom>
          <a:noFill/>
        </p:spPr>
      </p:pic>
      <p:sp>
        <p:nvSpPr>
          <p:cNvPr id="3" name="AutoShape 2" descr="Resultado de imagen para bandera de estados Un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6" name="Picture 2" descr="Un nuevo hallazgo contradice la teoría más aceptada sobre cóm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35" y="2857294"/>
            <a:ext cx="4896544" cy="2716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3 Rectángulo redondeado"/>
          <p:cNvSpPr/>
          <p:nvPr/>
        </p:nvSpPr>
        <p:spPr>
          <a:xfrm>
            <a:off x="460375" y="5797877"/>
            <a:ext cx="8072065" cy="883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Objetivo: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 Explicar </a:t>
            </a:r>
            <a:r>
              <a:rPr lang="es-CL" b="1" dirty="0" smtClean="0">
                <a:solidFill>
                  <a:schemeClr val="tx1"/>
                </a:solidFill>
              </a:rPr>
              <a:t>como </a:t>
            </a:r>
            <a:r>
              <a:rPr lang="es-CL" b="1" smtClean="0">
                <a:solidFill>
                  <a:schemeClr val="tx1"/>
                </a:solidFill>
              </a:rPr>
              <a:t>se expande la </a:t>
            </a:r>
            <a:r>
              <a:rPr lang="es-CL" b="1" dirty="0" smtClean="0">
                <a:solidFill>
                  <a:schemeClr val="tx1"/>
                </a:solidFill>
              </a:rPr>
              <a:t>especie humana por el planeta y las distintas teorías de poblamiento americano.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 redondeado"/>
          <p:cNvSpPr/>
          <p:nvPr/>
        </p:nvSpPr>
        <p:spPr>
          <a:xfrm>
            <a:off x="395536" y="1108033"/>
            <a:ext cx="3672408" cy="7510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¿Qué es el proceso de hominización?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4283968" y="1209122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15 Rectángulo redondeado"/>
          <p:cNvSpPr/>
          <p:nvPr/>
        </p:nvSpPr>
        <p:spPr>
          <a:xfrm>
            <a:off x="755576" y="0"/>
            <a:ext cx="7632848" cy="6206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</a:rPr>
              <a:t>RECORDEMOS: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7" name="9 Rectángulo redondeado"/>
          <p:cNvSpPr/>
          <p:nvPr/>
        </p:nvSpPr>
        <p:spPr>
          <a:xfrm>
            <a:off x="5076056" y="958927"/>
            <a:ext cx="3888432" cy="141700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 smtClean="0">
                <a:solidFill>
                  <a:schemeClr val="tx1"/>
                </a:solidFill>
              </a:rPr>
              <a:t>Corresponde a los cambios bilógicos y culturales que fueron parte del proceso evolutivo de la especie humana que se produjeron a lo largo de millones de años de manera gradual y discontinua.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964368"/>
            <a:ext cx="5040560" cy="3144965"/>
          </a:xfrm>
          <a:prstGeom prst="rect">
            <a:avLst/>
          </a:prstGeom>
        </p:spPr>
      </p:pic>
      <p:sp>
        <p:nvSpPr>
          <p:cNvPr id="11" name="9 Rectángulo redondeado"/>
          <p:cNvSpPr/>
          <p:nvPr/>
        </p:nvSpPr>
        <p:spPr>
          <a:xfrm rot="20449586">
            <a:off x="267934" y="2711394"/>
            <a:ext cx="3968732" cy="7510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Completa la imagen con los nombres de las evoluciones humanas 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37244" y="6236147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 15"/>
          <p:cNvSpPr/>
          <p:nvPr/>
        </p:nvSpPr>
        <p:spPr>
          <a:xfrm>
            <a:off x="2577054" y="6248935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/>
          <p:cNvSpPr/>
          <p:nvPr/>
        </p:nvSpPr>
        <p:spPr>
          <a:xfrm>
            <a:off x="3816864" y="6248935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ángulo 17"/>
          <p:cNvSpPr/>
          <p:nvPr/>
        </p:nvSpPr>
        <p:spPr>
          <a:xfrm>
            <a:off x="5036524" y="6248935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 18"/>
          <p:cNvSpPr/>
          <p:nvPr/>
        </p:nvSpPr>
        <p:spPr>
          <a:xfrm>
            <a:off x="6256184" y="6236147"/>
            <a:ext cx="115212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272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chen:Continentes.png - Biquipedia, a enciclopedia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5364800" cy="272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5 Rectángulo redondeado"/>
          <p:cNvSpPr/>
          <p:nvPr/>
        </p:nvSpPr>
        <p:spPr>
          <a:xfrm>
            <a:off x="755576" y="0"/>
            <a:ext cx="7632848" cy="6206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</a:rPr>
              <a:t>RECORDEMOS: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6" name="9 Rectángulo redondeado"/>
          <p:cNvSpPr/>
          <p:nvPr/>
        </p:nvSpPr>
        <p:spPr>
          <a:xfrm>
            <a:off x="71500" y="1603399"/>
            <a:ext cx="3600400" cy="7510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1. Indique los nombres de los continentes según corresponda.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5076056" y="4580329"/>
            <a:ext cx="3096344" cy="2160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b="1" dirty="0" smtClean="0">
                <a:solidFill>
                  <a:schemeClr val="tx1"/>
                </a:solidFill>
              </a:rPr>
              <a:t>SIMBOLOGÍA</a:t>
            </a:r>
          </a:p>
          <a:p>
            <a:pPr algn="ctr"/>
            <a:endParaRPr lang="es-CL" sz="1400" b="1" dirty="0" smtClean="0">
              <a:solidFill>
                <a:schemeClr val="tx1"/>
              </a:solidFill>
            </a:endParaRPr>
          </a:p>
          <a:p>
            <a:pPr algn="ctr"/>
            <a:endParaRPr lang="es-CL" sz="1400" b="1" dirty="0" smtClean="0">
              <a:solidFill>
                <a:schemeClr val="tx1"/>
              </a:solidFill>
            </a:endParaRPr>
          </a:p>
          <a:p>
            <a:pPr algn="ctr"/>
            <a:endParaRPr lang="es-CL" sz="1400" b="1" dirty="0">
              <a:solidFill>
                <a:schemeClr val="tx1"/>
              </a:solidFill>
            </a:endParaRPr>
          </a:p>
          <a:p>
            <a:pPr algn="ctr"/>
            <a:endParaRPr lang="es-CL" sz="1400" b="1" dirty="0" smtClean="0">
              <a:solidFill>
                <a:schemeClr val="tx1"/>
              </a:solidFill>
            </a:endParaRPr>
          </a:p>
          <a:p>
            <a:pPr algn="ctr"/>
            <a:endParaRPr lang="es-CL" sz="1400" b="1" dirty="0">
              <a:solidFill>
                <a:schemeClr val="tx1"/>
              </a:solidFill>
            </a:endParaRPr>
          </a:p>
          <a:p>
            <a:pPr algn="ctr"/>
            <a:endParaRPr lang="es-CL" sz="1400" b="1" dirty="0" smtClean="0">
              <a:solidFill>
                <a:schemeClr val="tx1"/>
              </a:solidFill>
            </a:endParaRPr>
          </a:p>
          <a:p>
            <a:pPr algn="ctr"/>
            <a:endParaRPr lang="es-CL" sz="1400" b="1" dirty="0">
              <a:solidFill>
                <a:schemeClr val="tx1"/>
              </a:solidFill>
            </a:endParaRPr>
          </a:p>
          <a:p>
            <a:pPr algn="ctr"/>
            <a:endParaRPr lang="es-CL" sz="1400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91124" y="5088281"/>
            <a:ext cx="217846" cy="1555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5391124" y="5358971"/>
            <a:ext cx="217846" cy="155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/>
          <p:cNvSpPr/>
          <p:nvPr/>
        </p:nvSpPr>
        <p:spPr>
          <a:xfrm>
            <a:off x="5391124" y="5660449"/>
            <a:ext cx="217846" cy="15555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5391124" y="5931139"/>
            <a:ext cx="217846" cy="1555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5391124" y="6201829"/>
            <a:ext cx="217846" cy="1555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5391124" y="6452951"/>
            <a:ext cx="217846" cy="1555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>
            <a:off x="5076056" y="1196325"/>
            <a:ext cx="2520280" cy="309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1"/>
                </a:solidFill>
              </a:rPr>
              <a:t>LOS CONTINENTES</a:t>
            </a:r>
            <a:endParaRPr lang="es-CL" sz="1600" b="1" dirty="0">
              <a:solidFill>
                <a:schemeClr val="tx1"/>
              </a:solidFill>
            </a:endParaRPr>
          </a:p>
        </p:txBody>
      </p:sp>
      <p:sp>
        <p:nvSpPr>
          <p:cNvPr id="16" name="9 Rectángulo redondeado"/>
          <p:cNvSpPr/>
          <p:nvPr/>
        </p:nvSpPr>
        <p:spPr>
          <a:xfrm>
            <a:off x="107504" y="2620442"/>
            <a:ext cx="3528392" cy="7510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2</a:t>
            </a:r>
            <a:r>
              <a:rPr lang="es-CL" b="1" dirty="0" smtClean="0">
                <a:solidFill>
                  <a:schemeClr val="tx1"/>
                </a:solidFill>
              </a:rPr>
              <a:t>. Mencione el continente donde se originaron los primeros seres humanos.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7" name="9 Rectángulo redondeado"/>
          <p:cNvSpPr/>
          <p:nvPr/>
        </p:nvSpPr>
        <p:spPr>
          <a:xfrm>
            <a:off x="107504" y="3647917"/>
            <a:ext cx="3528392" cy="9324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3. ¿Por qué motivos, crees tú,  los seres humanos prehistóricos se trasladaron a otros continentes.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8" name="9 Rectángulo redondeado"/>
          <p:cNvSpPr/>
          <p:nvPr/>
        </p:nvSpPr>
        <p:spPr>
          <a:xfrm>
            <a:off x="95813" y="4805815"/>
            <a:ext cx="3528392" cy="9324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4</a:t>
            </a:r>
            <a:r>
              <a:rPr lang="es-CL" b="1" dirty="0" smtClean="0">
                <a:solidFill>
                  <a:schemeClr val="tx1"/>
                </a:solidFill>
              </a:rPr>
              <a:t>. ¿Cuál fue el último continente en poblarse?.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337" y="1110974"/>
            <a:ext cx="7143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 redondeado"/>
          <p:cNvSpPr/>
          <p:nvPr/>
        </p:nvSpPr>
        <p:spPr>
          <a:xfrm>
            <a:off x="0" y="0"/>
            <a:ext cx="9036496" cy="7510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EL HOMOSAPIENS: DE ÁFRICA A AMÉRICA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5" name="10 Rectángulo redondeado"/>
          <p:cNvSpPr/>
          <p:nvPr/>
        </p:nvSpPr>
        <p:spPr>
          <a:xfrm>
            <a:off x="45928" y="1709495"/>
            <a:ext cx="4742096" cy="111737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 smtClean="0">
                <a:solidFill>
                  <a:schemeClr val="tx1"/>
                </a:solidFill>
              </a:rPr>
              <a:t>Hace unos 100 mil años, la especie homo sapiens comenzó a migrar de África y paulatinamente logró poblar todos los continentes.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10 Rectángulo redondeado"/>
          <p:cNvSpPr/>
          <p:nvPr/>
        </p:nvSpPr>
        <p:spPr>
          <a:xfrm>
            <a:off x="45928" y="3785333"/>
            <a:ext cx="4814104" cy="111737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 smtClean="0">
                <a:solidFill>
                  <a:schemeClr val="tx1"/>
                </a:solidFill>
              </a:rPr>
              <a:t>América fue el último continente que se pobló, proceso sobre el cual  se han propuesto diversas teorías que han intentado explicar las rutas seguidas por la población migrante.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488" y="1556792"/>
            <a:ext cx="414400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 redondeado"/>
          <p:cNvSpPr/>
          <p:nvPr/>
        </p:nvSpPr>
        <p:spPr>
          <a:xfrm>
            <a:off x="0" y="0"/>
            <a:ext cx="9036496" cy="7510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TEORÍA DE POBLAMIENTO TARDÍO O CONSENSO DE CLOVIS.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5" name="10 Rectángulo redondeado"/>
          <p:cNvSpPr/>
          <p:nvPr/>
        </p:nvSpPr>
        <p:spPr>
          <a:xfrm>
            <a:off x="100235" y="1268760"/>
            <a:ext cx="4183733" cy="111737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 smtClean="0">
                <a:solidFill>
                  <a:schemeClr val="tx1"/>
                </a:solidFill>
              </a:rPr>
              <a:t>La </a:t>
            </a:r>
            <a:r>
              <a:rPr lang="es-CL" b="1" dirty="0" smtClean="0">
                <a:solidFill>
                  <a:schemeClr val="tx1"/>
                </a:solidFill>
              </a:rPr>
              <a:t>teoría de poblamiento tardío o consenso de Clovis  </a:t>
            </a:r>
            <a:r>
              <a:rPr lang="es-CL" dirty="0" smtClean="0">
                <a:solidFill>
                  <a:schemeClr val="tx1"/>
                </a:solidFill>
              </a:rPr>
              <a:t>fue la que generó mayores acuerdos durante el siglo XX.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10 Rectángulo redondeado"/>
          <p:cNvSpPr/>
          <p:nvPr/>
        </p:nvSpPr>
        <p:spPr>
          <a:xfrm>
            <a:off x="114003" y="3664424"/>
            <a:ext cx="4313981" cy="185280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 smtClean="0">
                <a:solidFill>
                  <a:schemeClr val="tx1"/>
                </a:solidFill>
              </a:rPr>
              <a:t>Esta teoría sostiene que tras el paso de población por el </a:t>
            </a:r>
            <a:r>
              <a:rPr lang="es-CL" b="1" dirty="0" smtClean="0">
                <a:solidFill>
                  <a:schemeClr val="tx1"/>
                </a:solidFill>
              </a:rPr>
              <a:t>estrecho de Bering</a:t>
            </a:r>
            <a:r>
              <a:rPr lang="es-CL" dirty="0" smtClean="0">
                <a:solidFill>
                  <a:schemeClr val="tx1"/>
                </a:solidFill>
              </a:rPr>
              <a:t>, las primeras culturas se formaron en </a:t>
            </a:r>
            <a:r>
              <a:rPr lang="es-CL" b="1" dirty="0" smtClean="0">
                <a:solidFill>
                  <a:schemeClr val="tx1"/>
                </a:solidFill>
              </a:rPr>
              <a:t>América del Norte</a:t>
            </a:r>
            <a:r>
              <a:rPr lang="es-CL" dirty="0" smtClean="0">
                <a:solidFill>
                  <a:schemeClr val="tx1"/>
                </a:solidFill>
              </a:rPr>
              <a:t>, hace unos 10.000 años y que desde allí se habrían expandido al resto del continente.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6148" name="Picture 4" descr="Hallan residuos radiactivos de Fukushima en el Estrecho de Ber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342189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910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Rectángulo redondeado"/>
          <p:cNvSpPr/>
          <p:nvPr/>
        </p:nvSpPr>
        <p:spPr>
          <a:xfrm>
            <a:off x="1763688" y="908720"/>
            <a:ext cx="5034830" cy="151216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 smtClean="0">
                <a:solidFill>
                  <a:schemeClr val="tx1"/>
                </a:solidFill>
              </a:rPr>
              <a:t>Los descubrimiento de poblados mas antiguos, como los hallazgos de </a:t>
            </a:r>
            <a:r>
              <a:rPr lang="es-CL" dirty="0">
                <a:solidFill>
                  <a:schemeClr val="tx1"/>
                </a:solidFill>
              </a:rPr>
              <a:t>M</a:t>
            </a:r>
            <a:r>
              <a:rPr lang="es-CL" dirty="0" smtClean="0">
                <a:solidFill>
                  <a:schemeClr val="tx1"/>
                </a:solidFill>
              </a:rPr>
              <a:t>onte </a:t>
            </a:r>
            <a:r>
              <a:rPr lang="es-CL" dirty="0">
                <a:solidFill>
                  <a:schemeClr val="tx1"/>
                </a:solidFill>
              </a:rPr>
              <a:t>V</a:t>
            </a:r>
            <a:r>
              <a:rPr lang="es-CL" dirty="0" smtClean="0">
                <a:solidFill>
                  <a:schemeClr val="tx1"/>
                </a:solidFill>
              </a:rPr>
              <a:t>erde en el sur de Chile, dieron inicio a nuevas teorías, las que sostienen la idea de un poblamiento temprano o </a:t>
            </a:r>
            <a:r>
              <a:rPr lang="es-CL" dirty="0">
                <a:solidFill>
                  <a:schemeClr val="tx1"/>
                </a:solidFill>
              </a:rPr>
              <a:t>p</a:t>
            </a:r>
            <a:r>
              <a:rPr lang="es-CL" dirty="0" smtClean="0">
                <a:solidFill>
                  <a:schemeClr val="tx1"/>
                </a:solidFill>
              </a:rPr>
              <a:t>reclovis.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5122" name="Picture 2" descr="Pilauco Bajo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75" y="3356992"/>
            <a:ext cx="447765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Flecha derecha 6"/>
          <p:cNvSpPr/>
          <p:nvPr/>
        </p:nvSpPr>
        <p:spPr>
          <a:xfrm rot="5400000">
            <a:off x="3993070" y="2600908"/>
            <a:ext cx="576064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2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Rectángulo redondeado"/>
          <p:cNvSpPr/>
          <p:nvPr/>
        </p:nvSpPr>
        <p:spPr>
          <a:xfrm>
            <a:off x="755576" y="0"/>
            <a:ext cx="7632848" cy="4046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ACTIVIDAD:</a:t>
            </a:r>
            <a:endParaRPr lang="es-C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275743"/>
              </p:ext>
            </p:extLst>
          </p:nvPr>
        </p:nvGraphicFramePr>
        <p:xfrm>
          <a:off x="0" y="1397000"/>
          <a:ext cx="9144001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086"/>
                <a:gridCol w="2350986"/>
                <a:gridCol w="39239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solidFill>
                            <a:schemeClr val="tx1"/>
                          </a:solidFill>
                        </a:rPr>
                        <a:t>RUTAS DE POBLAMIENTO AMERICANO</a:t>
                      </a:r>
                      <a:endParaRPr lang="es-C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AUTOR O INVESTIGADORES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POSTULADOS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b="1" dirty="0" smtClean="0"/>
                        <a:t>RUTA</a:t>
                      </a:r>
                      <a:r>
                        <a:rPr lang="es-CL" sz="1400" b="1" baseline="0" dirty="0" smtClean="0"/>
                        <a:t> DE BERING</a:t>
                      </a:r>
                    </a:p>
                    <a:p>
                      <a:endParaRPr lang="es-CL" sz="1400" b="1" baseline="0" dirty="0" smtClean="0"/>
                    </a:p>
                    <a:p>
                      <a:endParaRPr lang="es-CL" sz="1400" b="1" baseline="0" dirty="0" smtClean="0"/>
                    </a:p>
                    <a:p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b="1" dirty="0" smtClean="0"/>
                        <a:t>RUTA COSTERA</a:t>
                      </a:r>
                    </a:p>
                    <a:p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Varios investigadores</a:t>
                      </a:r>
                    </a:p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b="1" dirty="0" smtClean="0"/>
                        <a:t>RUTA ATLÁNTICA</a:t>
                      </a:r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Varios investigadores</a:t>
                      </a:r>
                    </a:p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b="1" dirty="0" smtClean="0"/>
                        <a:t>RUTA TRANSPACÍFICA</a:t>
                      </a:r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b="1" dirty="0" smtClean="0">
                          <a:solidFill>
                            <a:schemeClr val="tx1"/>
                          </a:solidFill>
                        </a:rPr>
                        <a:t>RUTA </a:t>
                      </a:r>
                      <a:r>
                        <a:rPr lang="es-CL" sz="1400" b="1" smtClean="0">
                          <a:solidFill>
                            <a:schemeClr val="tx1"/>
                          </a:solidFill>
                        </a:rPr>
                        <a:t>OCEANÍA -ANTÁRTICA</a:t>
                      </a:r>
                      <a:endParaRPr lang="es-C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15 Rectángulo redondeado"/>
          <p:cNvSpPr/>
          <p:nvPr/>
        </p:nvSpPr>
        <p:spPr>
          <a:xfrm>
            <a:off x="0" y="692696"/>
            <a:ext cx="8856984" cy="4046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1</a:t>
            </a:r>
            <a:r>
              <a:rPr lang="es-CL" dirty="0" smtClean="0">
                <a:solidFill>
                  <a:schemeClr val="tx1"/>
                </a:solidFill>
              </a:rPr>
              <a:t>. Complete el siguiente cuadro con la información de la página 23 de su texto.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5 Rectángulo redondeado"/>
          <p:cNvSpPr/>
          <p:nvPr/>
        </p:nvSpPr>
        <p:spPr>
          <a:xfrm>
            <a:off x="0" y="620688"/>
            <a:ext cx="9144000" cy="4046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>
                <a:solidFill>
                  <a:schemeClr val="tx1"/>
                </a:solidFill>
              </a:rPr>
              <a:t>2. Identifique los aspectos que tienen en común y los aspectos en que difieren estas teorías 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15 Rectángulo redondeado"/>
          <p:cNvSpPr/>
          <p:nvPr/>
        </p:nvSpPr>
        <p:spPr>
          <a:xfrm>
            <a:off x="0" y="1340768"/>
            <a:ext cx="9144000" cy="15841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>
                <a:solidFill>
                  <a:schemeClr val="tx1"/>
                </a:solidFill>
              </a:rPr>
              <a:t>3</a:t>
            </a:r>
            <a:r>
              <a:rPr lang="es-CL" dirty="0" smtClean="0">
                <a:solidFill>
                  <a:schemeClr val="tx1"/>
                </a:solidFill>
              </a:rPr>
              <a:t>. Investigue sobre el yacimiento arqueológico de Monte Verde en Chile. Señalen cuál es su ubicación, en que consiste el sitio y su importancia para la ciencia. (puedes utilizar el documento 1  “</a:t>
            </a:r>
            <a:r>
              <a:rPr lang="es-CL" b="1" dirty="0" smtClean="0">
                <a:solidFill>
                  <a:schemeClr val="tx1"/>
                </a:solidFill>
              </a:rPr>
              <a:t>Monte </a:t>
            </a:r>
            <a:r>
              <a:rPr lang="es-CL" b="1" dirty="0">
                <a:solidFill>
                  <a:schemeClr val="tx1"/>
                </a:solidFill>
              </a:rPr>
              <a:t>Verde: identidad histórica para los chilenos y el Cono </a:t>
            </a:r>
            <a:r>
              <a:rPr lang="es-CL" b="1" dirty="0" smtClean="0">
                <a:solidFill>
                  <a:schemeClr val="tx1"/>
                </a:solidFill>
              </a:rPr>
              <a:t>Sur”, </a:t>
            </a:r>
            <a:r>
              <a:rPr lang="es-CL" dirty="0" smtClean="0">
                <a:solidFill>
                  <a:schemeClr val="tx1"/>
                </a:solidFill>
              </a:rPr>
              <a:t>que se encuentra disponible en la página del nivel).</a:t>
            </a:r>
            <a:endParaRPr lang="es-CL" b="1" dirty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15 Rectángulo redondeado"/>
          <p:cNvSpPr/>
          <p:nvPr/>
        </p:nvSpPr>
        <p:spPr>
          <a:xfrm>
            <a:off x="0" y="3244514"/>
            <a:ext cx="9036496" cy="6165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4</a:t>
            </a:r>
            <a:r>
              <a:rPr lang="es-CL" dirty="0" smtClean="0">
                <a:solidFill>
                  <a:schemeClr val="tx1"/>
                </a:solidFill>
              </a:rPr>
              <a:t>. En el mapa que se presenta a continuación ubica los nombres del lado izquierdo según corresponda 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n en EVOLUCIÓN DE LAS NEGOCIA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188640"/>
            <a:ext cx="1368152" cy="3503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Oceanía</a:t>
            </a:r>
            <a:endParaRPr lang="es-CL" sz="1400" dirty="0"/>
          </a:p>
        </p:txBody>
      </p:sp>
      <p:sp>
        <p:nvSpPr>
          <p:cNvPr id="7" name="Rectángulo 6"/>
          <p:cNvSpPr/>
          <p:nvPr/>
        </p:nvSpPr>
        <p:spPr>
          <a:xfrm>
            <a:off x="0" y="686678"/>
            <a:ext cx="1368152" cy="3503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Asia</a:t>
            </a:r>
            <a:endParaRPr lang="es-CL" sz="1400" dirty="0"/>
          </a:p>
        </p:txBody>
      </p:sp>
      <p:sp>
        <p:nvSpPr>
          <p:cNvPr id="8" name="Rectángulo 7"/>
          <p:cNvSpPr/>
          <p:nvPr/>
        </p:nvSpPr>
        <p:spPr>
          <a:xfrm>
            <a:off x="0" y="1100250"/>
            <a:ext cx="1368152" cy="434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América del Norte</a:t>
            </a:r>
            <a:endParaRPr lang="es-CL" sz="1400" dirty="0"/>
          </a:p>
        </p:txBody>
      </p:sp>
      <p:sp>
        <p:nvSpPr>
          <p:cNvPr id="10" name="Rectángulo 9"/>
          <p:cNvSpPr/>
          <p:nvPr/>
        </p:nvSpPr>
        <p:spPr>
          <a:xfrm>
            <a:off x="10147" y="1672911"/>
            <a:ext cx="1358005" cy="434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Océano Pacífico</a:t>
            </a:r>
            <a:endParaRPr lang="es-CL" sz="1400" dirty="0"/>
          </a:p>
        </p:txBody>
      </p:sp>
      <p:sp>
        <p:nvSpPr>
          <p:cNvPr id="11" name="Rectángulo 10"/>
          <p:cNvSpPr/>
          <p:nvPr/>
        </p:nvSpPr>
        <p:spPr>
          <a:xfrm>
            <a:off x="10147" y="2190401"/>
            <a:ext cx="1609525" cy="434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Estrecho de Bering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0147" y="2688439"/>
            <a:ext cx="1368152" cy="5020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Ruta de Bering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0" y="3295212"/>
            <a:ext cx="1549477" cy="463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Ruta Transpacífica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1" y="3867873"/>
            <a:ext cx="1549477" cy="463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Ruta Oceanía- Antártica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4429089"/>
            <a:ext cx="1549477" cy="463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América del Sur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0147" y="5034440"/>
            <a:ext cx="1549477" cy="463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Antártica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0147" y="5627975"/>
            <a:ext cx="1549477" cy="463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Océano Atlántico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0170" y="6287386"/>
            <a:ext cx="1549477" cy="463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América Central</a:t>
            </a:r>
          </a:p>
        </p:txBody>
      </p:sp>
    </p:spTree>
    <p:extLst>
      <p:ext uri="{BB962C8B-B14F-4D97-AF65-F5344CB8AC3E}">
        <p14:creationId xmlns:p14="http://schemas.microsoft.com/office/powerpoint/2010/main" val="24360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4188</TotalTime>
  <Words>470</Words>
  <Application>Microsoft Office PowerPoint</Application>
  <PresentationFormat>Presentación en pantalla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Impact</vt:lpstr>
      <vt:lpstr>Times New Roman</vt:lpstr>
      <vt:lpstr>NewsPrint</vt:lpstr>
      <vt:lpstr>EL HOMOSAPIENS:  “DE ÁFRICA A AMÉRICA”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Avances Tecnológicos que posibilitaron las exploraciones Europeas</dc:title>
  <dc:creator>Nico</dc:creator>
  <cp:lastModifiedBy>Nicolas</cp:lastModifiedBy>
  <cp:revision>66</cp:revision>
  <dcterms:created xsi:type="dcterms:W3CDTF">2014-06-12T19:10:25Z</dcterms:created>
  <dcterms:modified xsi:type="dcterms:W3CDTF">2020-05-11T17:24:42Z</dcterms:modified>
</cp:coreProperties>
</file>